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EB Garamond SemiBold"/>
      <p:regular r:id="rId22"/>
      <p:bold r:id="rId23"/>
      <p:italic r:id="rId24"/>
      <p:boldItalic r:id="rId25"/>
    </p:embeddedFont>
    <p:embeddedFont>
      <p:font typeface="EB Garamond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7D95DF-967C-4F27-A54C-FB33F79EDC4F}">
  <a:tblStyle styleId="{6F7D95DF-967C-4F27-A54C-FB33F79EDC4F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EBGaramondSemiBold-regular.fntdata"/><Relationship Id="rId21" Type="http://schemas.openxmlformats.org/officeDocument/2006/relationships/slide" Target="slides/slide15.xml"/><Relationship Id="rId24" Type="http://schemas.openxmlformats.org/officeDocument/2006/relationships/font" Target="fonts/EBGaramondSemiBold-italic.fntdata"/><Relationship Id="rId23" Type="http://schemas.openxmlformats.org/officeDocument/2006/relationships/font" Target="fonts/EBGaramondSemiBold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EBGaramond-regular.fntdata"/><Relationship Id="rId25" Type="http://schemas.openxmlformats.org/officeDocument/2006/relationships/font" Target="fonts/EBGaramondSemiBold-boldItalic.fntdata"/><Relationship Id="rId28" Type="http://schemas.openxmlformats.org/officeDocument/2006/relationships/font" Target="fonts/EBGaramond-italic.fntdata"/><Relationship Id="rId27" Type="http://schemas.openxmlformats.org/officeDocument/2006/relationships/font" Target="fonts/EBGaramond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EBGaramond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4e5ab681b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4e5ab681b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05c09b32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05c09b32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4df49d924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4df49d924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4dbbef73ee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4dbbef73ee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4e01dd39f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4e01dd39f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4e0ba9ea8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4e0ba9ea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04d00344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04d00344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507543f2c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507543f2c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4dbbef73ee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4dbbef73ee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4e0ba9ea8c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4e0ba9ea8c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4e01dd39f3_2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4e01dd39f3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4dbbef73ee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4dbbef73ee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505ac24f35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3505ac24f35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505ac24f3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505ac24f3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24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25.png"/><Relationship Id="rId5" Type="http://schemas.openxmlformats.org/officeDocument/2006/relationships/image" Target="../media/image18.png"/><Relationship Id="rId6" Type="http://schemas.openxmlformats.org/officeDocument/2006/relationships/image" Target="../media/image17.png"/><Relationship Id="rId7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23.png"/><Relationship Id="rId5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100"/>
            <a:ext cx="9144000" cy="5105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50" y="0"/>
            <a:ext cx="9127099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865950" y="1386250"/>
            <a:ext cx="7412100" cy="13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 </a:t>
            </a:r>
            <a:endParaRPr b="1" sz="36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(NYSE: NOC)</a:t>
            </a:r>
            <a:endParaRPr b="1" sz="36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7636050" y="4465400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April 2025</a:t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0" y="4465400"/>
            <a:ext cx="3080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636050" y="291638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Stock Pitch</a:t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62" name="Google Shape;62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00" y="96100"/>
            <a:ext cx="1539401" cy="6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 txBox="1"/>
          <p:nvPr/>
        </p:nvSpPr>
        <p:spPr>
          <a:xfrm>
            <a:off x="2858550" y="2656700"/>
            <a:ext cx="3426900" cy="125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Overweight</a:t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Current Price: $473.20 </a:t>
            </a:r>
            <a:br>
              <a:rPr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</a:br>
            <a:r>
              <a:rPr lang="en" sz="1800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Price Target: $697.72 (47.5% Upside)</a:t>
            </a:r>
            <a:endParaRPr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70" name="Google Shape;70;p14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1" name="Google Shape;71;p14"/>
          <p:cNvSpPr txBox="1"/>
          <p:nvPr/>
        </p:nvSpPr>
        <p:spPr>
          <a:xfrm>
            <a:off x="111750" y="8600"/>
            <a:ext cx="3784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Situation Overview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300" y="772600"/>
            <a:ext cx="6959313" cy="36669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4"/>
          <p:cNvSpPr txBox="1"/>
          <p:nvPr/>
        </p:nvSpPr>
        <p:spPr>
          <a:xfrm>
            <a:off x="2279025" y="737725"/>
            <a:ext cx="19314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Russian Invasion of Ukraine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76" name="Google Shape;76;p14"/>
          <p:cNvCxnSpPr/>
          <p:nvPr/>
        </p:nvCxnSpPr>
        <p:spPr>
          <a:xfrm>
            <a:off x="2995750" y="1085400"/>
            <a:ext cx="580200" cy="1532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7" name="Google Shape;77;p14"/>
          <p:cNvSpPr txBox="1"/>
          <p:nvPr/>
        </p:nvSpPr>
        <p:spPr>
          <a:xfrm>
            <a:off x="4725100" y="621900"/>
            <a:ext cx="13251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</a:rPr>
              <a:t>October 7 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2"/>
                </a:solidFill>
              </a:rPr>
              <a:t>Attack on Israel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78" name="Google Shape;78;p14"/>
          <p:cNvCxnSpPr/>
          <p:nvPr/>
        </p:nvCxnSpPr>
        <p:spPr>
          <a:xfrm>
            <a:off x="5153400" y="1129600"/>
            <a:ext cx="338700" cy="984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9" name="Google Shape;79;p14"/>
          <p:cNvSpPr txBox="1"/>
          <p:nvPr/>
        </p:nvSpPr>
        <p:spPr>
          <a:xfrm>
            <a:off x="6016100" y="549850"/>
            <a:ext cx="13251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5952200" y="461600"/>
            <a:ext cx="28686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Trump: $1 Trillion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Pentagon Budget Promise</a:t>
            </a:r>
            <a:endParaRPr sz="1200">
              <a:solidFill>
                <a:schemeClr val="dk2"/>
              </a:solidFill>
            </a:endParaRPr>
          </a:p>
        </p:txBody>
      </p:sp>
      <p:cxnSp>
        <p:nvCxnSpPr>
          <p:cNvPr id="81" name="Google Shape;81;p14"/>
          <p:cNvCxnSpPr/>
          <p:nvPr/>
        </p:nvCxnSpPr>
        <p:spPr>
          <a:xfrm>
            <a:off x="6884100" y="944775"/>
            <a:ext cx="277500" cy="666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2" name="Google Shape;82;p14"/>
          <p:cNvCxnSpPr/>
          <p:nvPr/>
        </p:nvCxnSpPr>
        <p:spPr>
          <a:xfrm flipH="1">
            <a:off x="6980900" y="1959925"/>
            <a:ext cx="360300" cy="104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83" name="Google Shape;83;p14"/>
          <p:cNvSpPr txBox="1"/>
          <p:nvPr/>
        </p:nvSpPr>
        <p:spPr>
          <a:xfrm>
            <a:off x="5089275" y="2941400"/>
            <a:ext cx="2225100" cy="34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chemeClr val="dk2"/>
                </a:solidFill>
              </a:rPr>
              <a:t>NOC 2025 Q1 Earnings Call</a:t>
            </a:r>
            <a:endParaRPr i="1" sz="1200">
              <a:solidFill>
                <a:schemeClr val="dk2"/>
              </a:solidFill>
            </a:endParaRPr>
          </a:p>
        </p:txBody>
      </p:sp>
      <p:sp>
        <p:nvSpPr>
          <p:cNvPr id="84" name="Google Shape;84;p14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idx="1" type="body"/>
          </p:nvPr>
        </p:nvSpPr>
        <p:spPr>
          <a:xfrm>
            <a:off x="322075" y="609800"/>
            <a:ext cx="4102800" cy="271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Post-earnings stock dip (~12%) following concerns around Sentinel and B-21 program costs.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Ongoing defense budget growth provides strong multi-year revenue tailwinds.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Valuation reset across the defense sector (peers like Lockheed, RTX also declined).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Strategic priority shift toward space, autonomous systems, and nuclear modernization aligns with NOC strengths.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90" name="Google Shape;90;p15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2" name="Google Shape;92;p15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3" name="Google Shape;93;p15"/>
          <p:cNvSpPr txBox="1"/>
          <p:nvPr/>
        </p:nvSpPr>
        <p:spPr>
          <a:xfrm>
            <a:off x="173125" y="0"/>
            <a:ext cx="616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Situation Overview: Sector Volatility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94" name="Google Shape;94;p15"/>
          <p:cNvSpPr txBox="1"/>
          <p:nvPr/>
        </p:nvSpPr>
        <p:spPr>
          <a:xfrm>
            <a:off x="5823200" y="46200"/>
            <a:ext cx="300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5" name="Google Shape;95;p15" title="Screenshot 2025-04-25 at 23.36.08.png"/>
          <p:cNvPicPr preferRelativeResize="0"/>
          <p:nvPr/>
        </p:nvPicPr>
        <p:blipFill rotWithShape="1">
          <a:blip r:embed="rId4">
            <a:alphaModFix/>
          </a:blip>
          <a:srcRect b="0" l="0" r="10250" t="0"/>
          <a:stretch/>
        </p:blipFill>
        <p:spPr>
          <a:xfrm>
            <a:off x="5078600" y="539675"/>
            <a:ext cx="3143000" cy="205917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5"/>
          <p:cNvSpPr txBox="1"/>
          <p:nvPr/>
        </p:nvSpPr>
        <p:spPr>
          <a:xfrm>
            <a:off x="325525" y="2686975"/>
            <a:ext cx="4095900" cy="17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Why This Opportunity Exists: </a:t>
            </a:r>
            <a:endParaRPr b="1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Street underrates NOC’s long-term earnings power and resilience.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○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Consensus indicates flat revenues and extremely modest growth.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We believe Northrop has accelerated growth potential as many of its vital long-term contracts enter production phases and scale up.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97" name="Google Shape;97;p15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2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98" name="Google Shape;9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21874" y="2676825"/>
            <a:ext cx="3056449" cy="1816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6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05" name="Google Shape;105;p16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" name="Google Shape;106;p16"/>
          <p:cNvSpPr txBox="1"/>
          <p:nvPr/>
        </p:nvSpPr>
        <p:spPr>
          <a:xfrm>
            <a:off x="210150" y="8600"/>
            <a:ext cx="3425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Investment Thesis </a:t>
            </a: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Overview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6"/>
          <p:cNvSpPr txBox="1"/>
          <p:nvPr/>
        </p:nvSpPr>
        <p:spPr>
          <a:xfrm>
            <a:off x="135550" y="512950"/>
            <a:ext cx="2272500" cy="40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AutoNum type="arabicPeriod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Geopolitical Tensions Drive Global Defense Spending Growth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AutoNum type="arabicPeriod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Critical Contractor for US Defense Programs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Georgia"/>
              <a:buAutoNum type="arabicPeriod"/>
            </a:pPr>
            <a:r>
              <a:rPr lang="en" sz="15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Leader in High-Growth Areas </a:t>
            </a:r>
            <a:endParaRPr sz="15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0" name="Google Shape;110;p16"/>
          <p:cNvSpPr txBox="1"/>
          <p:nvPr/>
        </p:nvSpPr>
        <p:spPr>
          <a:xfrm>
            <a:off x="1106825" y="4861375"/>
            <a:ext cx="625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1" name="Google Shape;111;p16"/>
          <p:cNvSpPr txBox="1"/>
          <p:nvPr/>
        </p:nvSpPr>
        <p:spPr>
          <a:xfrm>
            <a:off x="2255650" y="512950"/>
            <a:ext cx="4500000" cy="14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Heightened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international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tensions (Russia-Ukraine, US-China, etc) have marked the largest defense spending increases since 2009.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NATO &amp; APAC allies (Japan, Australia) have ramped up defense budgets, making historical military expansions.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Multiyear defense spending commitments ensure stable streams of revenue.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2" name="Google Shape;112;p16"/>
          <p:cNvSpPr txBox="1"/>
          <p:nvPr/>
        </p:nvSpPr>
        <p:spPr>
          <a:xfrm>
            <a:off x="2255650" y="1957525"/>
            <a:ext cx="4430700" cy="14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Sentinel ICBM is vital to US deterrence. Northrop is the sole contractor and the program cost estimated $130B+.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B-21 Raider Stealth Bombers are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first of a new generation of bombers, ensuring Northrop is a lead contractor for future aviation.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Backlog of $91.5B as of 2024, with a book-to-bill ratio of 1.23, indicating strong future demand.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3" name="Google Shape;113;p16"/>
          <p:cNvSpPr txBox="1"/>
          <p:nvPr/>
        </p:nvSpPr>
        <p:spPr>
          <a:xfrm>
            <a:off x="2255650" y="3452725"/>
            <a:ext cx="4534500" cy="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Northrop is a leader in both space and autonomous systems, which are growing quickly and feature in Northrop’s backlog.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AI boom has resulted in increased demand for autonomous defense solutions.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4" name="Google Shape;114;p16"/>
          <p:cNvSpPr/>
          <p:nvPr/>
        </p:nvSpPr>
        <p:spPr>
          <a:xfrm>
            <a:off x="215075" y="551450"/>
            <a:ext cx="6471300" cy="1407900"/>
          </a:xfrm>
          <a:prstGeom prst="rect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6"/>
          <p:cNvSpPr/>
          <p:nvPr/>
        </p:nvSpPr>
        <p:spPr>
          <a:xfrm>
            <a:off x="210150" y="2002075"/>
            <a:ext cx="6471300" cy="1407900"/>
          </a:xfrm>
          <a:prstGeom prst="rect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6"/>
          <p:cNvSpPr/>
          <p:nvPr/>
        </p:nvSpPr>
        <p:spPr>
          <a:xfrm>
            <a:off x="210150" y="3459375"/>
            <a:ext cx="6471300" cy="1089300"/>
          </a:xfrm>
          <a:prstGeom prst="rect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6"/>
          <p:cNvSpPr/>
          <p:nvPr/>
        </p:nvSpPr>
        <p:spPr>
          <a:xfrm>
            <a:off x="6816825" y="551450"/>
            <a:ext cx="2078100" cy="1407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C28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6816825" y="839500"/>
            <a:ext cx="2078100" cy="7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Current Price</a:t>
            </a:r>
            <a:r>
              <a:rPr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</a:t>
            </a: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$473.20</a:t>
            </a:r>
            <a:endParaRPr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Price Target</a:t>
            </a:r>
            <a:r>
              <a:rPr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</a:t>
            </a: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$697.72</a:t>
            </a:r>
            <a:endParaRPr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Implied Upside</a:t>
            </a:r>
            <a:r>
              <a:rPr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</a:t>
            </a:r>
            <a:r>
              <a:rPr b="1" lang="en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 </a:t>
            </a:r>
            <a:r>
              <a:rPr lang="en">
                <a:solidFill>
                  <a:srgbClr val="6AA84F"/>
                </a:solidFill>
                <a:latin typeface="EB Garamond"/>
                <a:ea typeface="EB Garamond"/>
                <a:cs typeface="EB Garamond"/>
                <a:sym typeface="EB Garamond"/>
              </a:rPr>
              <a:t>47.5%</a:t>
            </a:r>
            <a:endParaRPr>
              <a:solidFill>
                <a:srgbClr val="6AA84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19" name="Google Shape;119;p16"/>
          <p:cNvSpPr/>
          <p:nvPr/>
        </p:nvSpPr>
        <p:spPr>
          <a:xfrm>
            <a:off x="6816825" y="2002075"/>
            <a:ext cx="2078100" cy="25515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C28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6828825" y="2233150"/>
            <a:ext cx="20541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DCF Base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697.72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Growth in Perpetuity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710.69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Exit Multiple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684.75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EV/EBITDA Multiple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17.24x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Comps EV/Revenue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$587.12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Upside: 24.1%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Comps P/E Ratio</a:t>
            </a: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: $549.22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EB Garamond"/>
                <a:ea typeface="EB Garamond"/>
                <a:cs typeface="EB Garamond"/>
                <a:sym typeface="EB Garamond"/>
              </a:rPr>
              <a:t>Upside: 16.1%</a:t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3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7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28" name="Google Shape;128;p17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" name="Google Shape;129;p17"/>
          <p:cNvSpPr txBox="1"/>
          <p:nvPr/>
        </p:nvSpPr>
        <p:spPr>
          <a:xfrm>
            <a:off x="111750" y="8600"/>
            <a:ext cx="21888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Industry Overview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30" name="Google Shape;130;p17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31" name="Google Shape;13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3011975" y="521063"/>
            <a:ext cx="2125200" cy="21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Global military spending has increased to $2.46T as of 2024, and is forecasted to grow in light of rising geopolitical tensions (US-China, Russia-Ukraine, etc). US spending remains dominant with Trump’s $1T defense budget promise.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3" name="Google Shape;133;p17"/>
          <p:cNvSpPr txBox="1"/>
          <p:nvPr/>
        </p:nvSpPr>
        <p:spPr>
          <a:xfrm>
            <a:off x="238725" y="564275"/>
            <a:ext cx="3830400" cy="3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</p:txBody>
      </p:sp>
      <p:pic>
        <p:nvPicPr>
          <p:cNvPr id="134" name="Google Shape;134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6900" y="505475"/>
            <a:ext cx="3706399" cy="26408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5" name="Google Shape;135;p17"/>
          <p:cNvCxnSpPr/>
          <p:nvPr/>
        </p:nvCxnSpPr>
        <p:spPr>
          <a:xfrm>
            <a:off x="5208600" y="455750"/>
            <a:ext cx="0" cy="414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6" name="Google Shape;136;p17"/>
          <p:cNvSpPr txBox="1"/>
          <p:nvPr/>
        </p:nvSpPr>
        <p:spPr>
          <a:xfrm>
            <a:off x="5295425" y="3309625"/>
            <a:ext cx="3830400" cy="11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Defense is highly consolidated with the top 5 firms dominating the market. High R&amp;D costs, regulatory barriers, and security clearance requirements create massive barriers to entry, reinforcing the top-heavy market structure.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137" name="Google Shape;137;p17"/>
          <p:cNvCxnSpPr/>
          <p:nvPr/>
        </p:nvCxnSpPr>
        <p:spPr>
          <a:xfrm rot="10800000">
            <a:off x="-50" y="2714425"/>
            <a:ext cx="5197800" cy="20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8" name="Google Shape;138;p17"/>
          <p:cNvSpPr txBox="1"/>
          <p:nvPr/>
        </p:nvSpPr>
        <p:spPr>
          <a:xfrm>
            <a:off x="210150" y="2885825"/>
            <a:ext cx="2125200" cy="137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Key growth areas include space, autonomous systems/AI, and cybersecurity fuel competition for DoD and foreign defense contracting.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39" name="Google Shape;13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01463" y="2929014"/>
            <a:ext cx="2820301" cy="1331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10150" y="564275"/>
            <a:ext cx="2701843" cy="200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8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48" name="Google Shape;148;p18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" name="Google Shape;149;p18"/>
          <p:cNvSpPr txBox="1"/>
          <p:nvPr/>
        </p:nvSpPr>
        <p:spPr>
          <a:xfrm>
            <a:off x="210150" y="8600"/>
            <a:ext cx="34257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Company Overview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50" name="Google Shape;150;p18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51" name="Google Shape;15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150" y="585125"/>
            <a:ext cx="4119401" cy="159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8"/>
          <p:cNvSpPr txBox="1"/>
          <p:nvPr/>
        </p:nvSpPr>
        <p:spPr>
          <a:xfrm>
            <a:off x="4572000" y="611813"/>
            <a:ext cx="4652100" cy="15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Segment Overview: 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Aeronautics Systems (aircrafts, including bombers/drones)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Defense Systems (missiles, training, advanced weapons)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Mission Systems (radar, sensors, cyber, etc)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Space Systems (satellites, strategic deterrence, space vehicles).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54" name="Google Shape;154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151" y="2385325"/>
            <a:ext cx="3854710" cy="2168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18"/>
          <p:cNvCxnSpPr/>
          <p:nvPr/>
        </p:nvCxnSpPr>
        <p:spPr>
          <a:xfrm>
            <a:off x="10825" y="2327125"/>
            <a:ext cx="9146100" cy="2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18"/>
          <p:cNvCxnSpPr>
            <a:stCxn id="146" idx="0"/>
          </p:cNvCxnSpPr>
          <p:nvPr/>
        </p:nvCxnSpPr>
        <p:spPr>
          <a:xfrm rot="10800000">
            <a:off x="4545900" y="454500"/>
            <a:ext cx="26100" cy="4143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57" name="Google Shape;157;p18"/>
          <p:cNvSpPr txBox="1"/>
          <p:nvPr/>
        </p:nvSpPr>
        <p:spPr>
          <a:xfrm>
            <a:off x="4572000" y="2480863"/>
            <a:ext cx="4048200" cy="19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Relevant Financials: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FY2024 Total Sales: $41B (4% YoY increase)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Share Price: $473.20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Market Cap: $66.8B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FY2024 Operating Margin: 10.6% (up from 6.5 in 2023, which was down from 9.8 in 2022)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○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B-21 $1.6B pre-tax charge caused the drop in 23).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8" name="Google Shape;158;p18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5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65" name="Google Shape;165;p19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6" name="Google Shape;166;p19"/>
          <p:cNvSpPr txBox="1"/>
          <p:nvPr/>
        </p:nvSpPr>
        <p:spPr>
          <a:xfrm>
            <a:off x="210150" y="8600"/>
            <a:ext cx="5899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Investment Driver 1: Rising Geopolitical Tensions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67" name="Google Shape;167;p19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68" name="Google Shape;16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9"/>
          <p:cNvSpPr txBox="1"/>
          <p:nvPr/>
        </p:nvSpPr>
        <p:spPr>
          <a:xfrm>
            <a:off x="3801050" y="457388"/>
            <a:ext cx="2324400" cy="18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United States</a:t>
            </a: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As a top 5 military contractor, Northrop is poised to capture spending growth from US-China tensions.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Access to a steady revenue stream as a result of bipartisan commitment to defense spending.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0" name="Google Shape;17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1921" y="585988"/>
            <a:ext cx="3479129" cy="183378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9"/>
          <p:cNvCxnSpPr/>
          <p:nvPr/>
        </p:nvCxnSpPr>
        <p:spPr>
          <a:xfrm>
            <a:off x="6104650" y="465425"/>
            <a:ext cx="21600" cy="4156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19"/>
          <p:cNvCxnSpPr/>
          <p:nvPr/>
        </p:nvCxnSpPr>
        <p:spPr>
          <a:xfrm>
            <a:off x="0" y="2552700"/>
            <a:ext cx="6105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73" name="Google Shape;173;p19"/>
          <p:cNvSpPr txBox="1"/>
          <p:nvPr/>
        </p:nvSpPr>
        <p:spPr>
          <a:xfrm>
            <a:off x="258525" y="2552700"/>
            <a:ext cx="2952900" cy="20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Europe: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23 NATO allies have committed to meeting the 2% of GDP defense spending goal-up from 6 in 2021.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Opportunities arising from increased European funding to Ukraine.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14% revenue is currently international.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74" name="Google Shape;17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53504" y="2689050"/>
            <a:ext cx="2729395" cy="183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62675" y="555588"/>
            <a:ext cx="2952900" cy="1931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 txBox="1"/>
          <p:nvPr/>
        </p:nvSpPr>
        <p:spPr>
          <a:xfrm>
            <a:off x="6162675" y="2581275"/>
            <a:ext cx="2876700" cy="19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Japan &amp; Australia: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Due to tensions with China: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Japan aims to double its defense spending by 2027 (to ~2% GDP).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Australia committed to a 50B AUD increase in defense spending over the next decade.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Both are “focus countries” for Northrop Grumman.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7" name="Google Shape;177;p19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6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0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184" name="Google Shape;184;p20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5" name="Google Shape;185;p20"/>
          <p:cNvSpPr txBox="1"/>
          <p:nvPr/>
        </p:nvSpPr>
        <p:spPr>
          <a:xfrm>
            <a:off x="210150" y="8600"/>
            <a:ext cx="5899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Investment Driver 2: Impending US Defense Contracts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>
            <a:off x="1106825" y="4861375"/>
            <a:ext cx="625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210150" y="457400"/>
            <a:ext cx="3393000" cy="23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US Nuclear Triad: 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US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Nuclear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Deterrence is a three pronged system: Submarines, Strategic Bombers, and ICBMs. 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Northrop is a vital contractor for both ICBMs and Bombers.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○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B-21 Raider is estimated to be ~$200B program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○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Sentinel ICBM is estimated to be ~$140B program.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0" name="Google Shape;1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3213" y="461600"/>
            <a:ext cx="2431124" cy="1907776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210150" y="2497588"/>
            <a:ext cx="87237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Both programs ensure years  of stable revenue backed by U.S. Department of Defense priorities.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○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Nuclear modernization is considered non-negotiable by U.S. defense policy and bipartisan political consensus.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Significant Future Upside: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Full-rate production on B-21 expected by 2026–2027; Sentinel full deployment into the 2030s.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Recession-resistant: 85–90% of revenue comes from long-term government contracts.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Backlog of $91.5B indicates high future demands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92" name="Google Shape;19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4335" y="461600"/>
            <a:ext cx="2899517" cy="1907774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7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1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1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00" name="Google Shape;200;p21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1" name="Google Shape;201;p21"/>
          <p:cNvSpPr txBox="1"/>
          <p:nvPr/>
        </p:nvSpPr>
        <p:spPr>
          <a:xfrm>
            <a:off x="210150" y="8600"/>
            <a:ext cx="5899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Investment Driver 3: Leading in Growth Areas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02" name="Google Shape;202;p21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03" name="Google Shape;20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1"/>
          <p:cNvSpPr txBox="1"/>
          <p:nvPr/>
        </p:nvSpPr>
        <p:spPr>
          <a:xfrm>
            <a:off x="1106825" y="4861375"/>
            <a:ext cx="625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4375" y="461600"/>
            <a:ext cx="3869476" cy="201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64374" y="2525300"/>
            <a:ext cx="3869476" cy="207364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 txBox="1"/>
          <p:nvPr/>
        </p:nvSpPr>
        <p:spPr>
          <a:xfrm>
            <a:off x="243925" y="587500"/>
            <a:ext cx="4666500" cy="40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Space Systems Growth: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NOC's Space Systems division (satellites, strategic deterrence, space vehicles) grew to become its largest segment by revenue in 2023, capitalizing on rising defense and commercial space demand. Space spending is a strategic priority for the U.S. and its allies.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Autonomous Systems and AI Integration: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Increased investment in AI-driven defense solutions (e.g., autonomous drones, surveillance systems) positions NOC as a leader in next-gen military capabilities. The global autonomous defense market is projected to grow at ~12% CAGR through 2030.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●"/>
            </a:pPr>
            <a:r>
              <a:rPr b="1"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First Mover Advantage:</a:t>
            </a:r>
            <a:endParaRPr b="1"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Early investment in high-barrier sectors (space, nuclear modernization, autonomy) protects NOC from new competitors and ensures access to premium defense contracts.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8" name="Google Shape;208;p21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8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2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2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15" name="Google Shape;215;p22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6" name="Google Shape;216;p22"/>
          <p:cNvSpPr txBox="1"/>
          <p:nvPr/>
        </p:nvSpPr>
        <p:spPr>
          <a:xfrm>
            <a:off x="111750" y="8600"/>
            <a:ext cx="32415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Financials I - </a:t>
            </a: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Income Statement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17" name="Google Shape;217;p22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18" name="Google Shape;2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9" name="Google Shape;219;p22"/>
          <p:cNvGraphicFramePr/>
          <p:nvPr/>
        </p:nvGraphicFramePr>
        <p:xfrm>
          <a:off x="3299400" y="585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{6F7D95DF-967C-4F27-A54C-FB33F79EDC4F}</a:tableStyleId>
              </a:tblPr>
              <a:tblGrid>
                <a:gridCol w="1471675"/>
                <a:gridCol w="674275"/>
                <a:gridCol w="697700"/>
                <a:gridCol w="697700"/>
                <a:gridCol w="697700"/>
                <a:gridCol w="697700"/>
                <a:gridCol w="697700"/>
              </a:tblGrid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Fiscal Year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2019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2020 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2021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2022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2023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2024</a:t>
                      </a:r>
                      <a:endParaRPr b="1" sz="6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91E4B"/>
                    </a:solidFill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Revenue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33841.00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36799.00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35667.00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36602.00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39290.00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41033.00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% Growth 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8.74%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-3.08%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2.62%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7.34%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4.44%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COGS - Cost of Goods Sold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26582.00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29321.00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28399.00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29128.00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32739.00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32671.00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Gross Profit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7259.00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7478.00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7268.00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7474.00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6551.00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8362.00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SG&amp;A - Selling, General &amp; Admin Exp.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4290.00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3249.00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(227.00)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1136.00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3906.00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2893.00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R&amp;D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-</a:t>
                      </a:r>
                      <a:endParaRPr sz="600"/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Operating Income</a:t>
                      </a:r>
                      <a:endParaRPr b="1"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2969.00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4229.00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7495.00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6338.00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2645.00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5469.00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 Interest Exp.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(528.00)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(593.00)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(556.00)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(506.00)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(545.00)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(621.00)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Other Non-Operating Inc. (Exp.)</a:t>
                      </a:r>
                      <a:endParaRPr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107.00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92.00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73.00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149.00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168.00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EBT Excl. Unusual Items</a:t>
                      </a:r>
                      <a:endParaRPr b="1"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2548.00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3728.00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7012.00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5836.00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2249.00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5016.00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ctr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67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Gain (Loss) On Sale Of Invest + Assets + Other Unusual Items</a:t>
                      </a:r>
                      <a:endParaRPr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1926.00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97.00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EBT Incl. Unusual Items</a:t>
                      </a:r>
                      <a:endParaRPr b="1"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2548.00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3728.00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8938.00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5836.00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2346.00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5016.00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Income Tax Expense</a:t>
                      </a:r>
                      <a:endParaRPr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539.00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1933.00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940.00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290.00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842.00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 Income</a:t>
                      </a:r>
                      <a:endParaRPr b="1" sz="600">
                        <a:solidFill>
                          <a:srgbClr val="33333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2248.00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3189.00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7005.00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4896.00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2056.00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4174.00</a:t>
                      </a:r>
                      <a:endParaRPr b="1" sz="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8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525" marB="91425" marR="9525" marL="9525" anchor="b">
                    <a:lnT cap="flat" cmpd="sng" w="477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/>
                        <a:t>EBITDA</a:t>
                      </a:r>
                      <a:endParaRPr b="1" sz="600"/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4234.00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5496.00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8734.00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7680.00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3983.00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6839.00</a:t>
                      </a:r>
                      <a:endParaRPr sz="600"/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600"/>
                        <a:t>Estimated R&amp;D Expense</a:t>
                      </a:r>
                      <a:endParaRPr b="1" sz="600"/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953.00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N/A</a:t>
                      </a:r>
                      <a:endParaRPr sz="60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1100.00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1200.00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1200.00</a:t>
                      </a:r>
                      <a:endParaRPr sz="600"/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/>
                        <a:t>1100.00</a:t>
                      </a:r>
                      <a:endParaRPr sz="600"/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0" name="Google Shape;220;p22"/>
          <p:cNvSpPr txBox="1"/>
          <p:nvPr/>
        </p:nvSpPr>
        <p:spPr>
          <a:xfrm>
            <a:off x="194550" y="3033900"/>
            <a:ext cx="2750700" cy="9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3</a:t>
            </a: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.</a:t>
            </a: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EBITDA nearly doubled from FY19 ($4.2B) to FY21 ($8.7B), then cooled to $3.9B in FY23 before rising again to $6.8B in FY24.</a:t>
            </a:r>
            <a:endParaRPr sz="11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21" name="Google Shape;221;p22"/>
          <p:cNvSpPr txBox="1"/>
          <p:nvPr/>
        </p:nvSpPr>
        <p:spPr>
          <a:xfrm>
            <a:off x="210150" y="2075150"/>
            <a:ext cx="27195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2. Despite not being reported in filings, Capital IQ shows consistent R&amp;D spending of around $1.1–1.2B annually from FY21 to FY24.</a:t>
            </a:r>
            <a:endParaRPr sz="18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22" name="Google Shape;222;p22"/>
          <p:cNvSpPr txBox="1"/>
          <p:nvPr/>
        </p:nvSpPr>
        <p:spPr>
          <a:xfrm>
            <a:off x="249375" y="471500"/>
            <a:ext cx="2820300" cy="17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1. Revenue grew from $35.6B in FY21 to $39.3B in FY23 and then to $41.0B in FY24, reflecting a $5.4B increase over three years </a:t>
            </a: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which</a:t>
            </a: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 coincides with the outbreak of the war in Ukraine in 2022, The uptick in revenue is likely driven by higher demand for aerospace, defense systems, and advanced weaponry — key offerings of this firm</a:t>
            </a:r>
            <a:endParaRPr sz="18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23" name="Google Shape;223;p22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9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30" name="Google Shape;230;p23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1" name="Google Shape;231;p23"/>
          <p:cNvSpPr txBox="1"/>
          <p:nvPr/>
        </p:nvSpPr>
        <p:spPr>
          <a:xfrm>
            <a:off x="111750" y="8600"/>
            <a:ext cx="40284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Financials II - Balance Sheet Highlights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32" name="Google Shape;232;p23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33" name="Google Shape;23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3"/>
          <p:cNvSpPr txBox="1"/>
          <p:nvPr/>
        </p:nvSpPr>
        <p:spPr>
          <a:xfrm>
            <a:off x="373800" y="643075"/>
            <a:ext cx="2163900" cy="13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1. </a:t>
            </a: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Cash &amp; short-term investments nearly doubled from $2.2B in FY19 to $4.4B in FY24, giving the company increased financial flexibility to invest, buy back shares, or weather geopolitical shocks.</a:t>
            </a:r>
            <a:endParaRPr sz="11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35" name="Google Shape;235;p23"/>
          <p:cNvSpPr txBox="1"/>
          <p:nvPr/>
        </p:nvSpPr>
        <p:spPr>
          <a:xfrm>
            <a:off x="373800" y="1973425"/>
            <a:ext cx="2163900" cy="13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2. Total assets increased from $41.1B to $49.4B over five years, while long-term debt rose by only $1.9B, showing a conservative approach to debt-funded growth.</a:t>
            </a:r>
            <a:endParaRPr sz="11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36" name="Google Shape;236;p23"/>
          <p:cNvSpPr txBox="1"/>
          <p:nvPr/>
        </p:nvSpPr>
        <p:spPr>
          <a:xfrm>
            <a:off x="373800" y="3094600"/>
            <a:ext cx="2163900" cy="10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3. Total equity grew by 73%, from $8.8B in FY19 to $15.3B in FY24, supported by retained earnings and limited equity dilution — a strong signal of shareholder value creation.</a:t>
            </a:r>
            <a:endParaRPr sz="1100">
              <a:solidFill>
                <a:schemeClr val="dk2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graphicFrame>
        <p:nvGraphicFramePr>
          <p:cNvPr id="237" name="Google Shape;237;p23"/>
          <p:cNvGraphicFramePr/>
          <p:nvPr/>
        </p:nvGraphicFramePr>
        <p:xfrm>
          <a:off x="3409700" y="643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{6F7D95DF-967C-4F27-A54C-FB33F79EDC4F}</a:tableStyleId>
              </a:tblPr>
              <a:tblGrid>
                <a:gridCol w="1282375"/>
                <a:gridCol w="706975"/>
                <a:gridCol w="706975"/>
                <a:gridCol w="706975"/>
                <a:gridCol w="706975"/>
                <a:gridCol w="706975"/>
                <a:gridCol w="706975"/>
              </a:tblGrid>
              <a:tr h="6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Fiscal Period Ending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FY2019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FY2020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FY2021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FY2022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FY2023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FY2024</a:t>
                      </a:r>
                      <a:endParaRPr b="1" sz="8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  <a:solidFill>
                      <a:srgbClr val="0C2865"/>
                    </a:solidFill>
                  </a:tcPr>
                </a:tc>
              </a:tr>
              <a:tr h="6651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Cash &amp; ST Investments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2245.00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4907.00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3530.00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2577.00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3109.00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4353.00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Assets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41089.00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44469.00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42579.00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43755.00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46544.00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49359.00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Long-Term Debt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12770.00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14261.00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12777.00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11805.00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13786.00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14692.00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60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Liabilities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32270.00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33890.00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29653.00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28443.00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31749.00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33069.00</a:t>
                      </a:r>
                      <a:endParaRPr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7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Equity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8819.00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10579.00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12926.00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15312.00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14795.00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8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15290.00</a:t>
                      </a:r>
                      <a:endParaRPr b="1" sz="8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8" name="Google Shape;238;p23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10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24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45" name="Google Shape;245;p24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6" name="Google Shape;246;p24"/>
          <p:cNvSpPr txBox="1"/>
          <p:nvPr/>
        </p:nvSpPr>
        <p:spPr>
          <a:xfrm>
            <a:off x="111750" y="8600"/>
            <a:ext cx="3843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Financials III - Cash Flow Highlights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47" name="Google Shape;247;p24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48" name="Google Shape;2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4"/>
          <p:cNvSpPr txBox="1"/>
          <p:nvPr/>
        </p:nvSpPr>
        <p:spPr>
          <a:xfrm>
            <a:off x="3414025" y="2354500"/>
            <a:ext cx="538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250" name="Google Shape;250;p24"/>
          <p:cNvGraphicFramePr/>
          <p:nvPr/>
        </p:nvGraphicFramePr>
        <p:xfrm>
          <a:off x="3831550" y="645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{6F7D95DF-967C-4F27-A54C-FB33F79EDC4F}</a:tableStyleId>
              </a:tblPr>
              <a:tblGrid>
                <a:gridCol w="1094400"/>
                <a:gridCol w="490600"/>
                <a:gridCol w="701950"/>
                <a:gridCol w="701950"/>
                <a:gridCol w="701950"/>
                <a:gridCol w="701950"/>
                <a:gridCol w="709500"/>
              </a:tblGrid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Fiscal Period Ending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2019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2020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2021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2022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2023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FY 2024</a:t>
                      </a:r>
                      <a:endParaRPr b="1" sz="900">
                        <a:solidFill>
                          <a:srgbClr val="FFFFF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solidFill>
                      <a:srgbClr val="0C2865"/>
                    </a:solidFill>
                  </a:tcPr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 Income</a:t>
                      </a:r>
                      <a:endParaRPr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2248.00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3189.00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7005.00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4896.00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2056.00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4174.00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Cash from Ops.</a:t>
                      </a:r>
                      <a:endParaRPr b="1"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4297.00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4305.00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3567.00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2901.00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3875.00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4388.00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Capital Expenditure</a:t>
                      </a:r>
                      <a:endParaRPr b="1"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L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(1264.00)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(1420.00)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(1415.00)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(1435.00)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(1775.00)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(1767.00)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R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Cash from Investing</a:t>
                      </a:r>
                      <a:endParaRPr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(1207.00)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(1211.00)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2058.00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(1241.00)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(1582.00)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(1749.00)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>
                    <a:lnT cap="flat" cmpd="sng" w="9525">
                      <a:solidFill>
                        <a:srgbClr val="000000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Dividends Paid</a:t>
                      </a:r>
                      <a:endParaRPr b="1"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(880.00)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(953.00)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(983.00)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(1052.00)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(1116.00)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(1186.00)</a:t>
                      </a:r>
                      <a:endParaRPr b="1"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Cash from Financing</a:t>
                      </a:r>
                      <a:endParaRPr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(2424.00)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(432.00)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(7002.00)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(2613.00)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(1761.00)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(1395.00)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</a:tr>
              <a:tr h="471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rgbClr val="48535B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 Change in Cash</a:t>
                      </a:r>
                      <a:endParaRPr sz="900">
                        <a:solidFill>
                          <a:srgbClr val="48535B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666.00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2662.00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(1377.00)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(953.00)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532.00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  <a:tc>
                  <a:txBody>
                    <a:bodyPr/>
                    <a:lstStyle/>
                    <a:p>
                      <a:pPr indent="0" lvl="0" marL="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1244.00</a:t>
                      </a:r>
                      <a:endParaRPr sz="9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9525" marB="91425" marR="9525" marL="9525" anchor="b"/>
                </a:tc>
              </a:tr>
            </a:tbl>
          </a:graphicData>
        </a:graphic>
      </p:graphicFrame>
      <p:sp>
        <p:nvSpPr>
          <p:cNvPr id="251" name="Google Shape;251;p24"/>
          <p:cNvSpPr txBox="1"/>
          <p:nvPr/>
        </p:nvSpPr>
        <p:spPr>
          <a:xfrm>
            <a:off x="274275" y="645350"/>
            <a:ext cx="27555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1. Cash from operations grew steadily from $2.9B in FY22 to $4.4B in FY24, despite fluctuations in net income.</a:t>
            </a:r>
            <a:endParaRPr sz="1300">
              <a:solidFill>
                <a:schemeClr val="dk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52" name="Google Shape;252;p24"/>
          <p:cNvSpPr txBox="1"/>
          <p:nvPr/>
        </p:nvSpPr>
        <p:spPr>
          <a:xfrm>
            <a:off x="274275" y="1614800"/>
            <a:ext cx="27555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2. CapEx remained above $1.7B annually from FY22 to FY24, supporting long-term defense innovation and production capacity.</a:t>
            </a:r>
            <a:endParaRPr sz="1300">
              <a:solidFill>
                <a:schemeClr val="dk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53" name="Google Shape;253;p24"/>
          <p:cNvSpPr txBox="1"/>
          <p:nvPr/>
        </p:nvSpPr>
        <p:spPr>
          <a:xfrm>
            <a:off x="241875" y="2816200"/>
            <a:ext cx="28203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EB Garamond SemiBold"/>
                <a:ea typeface="EB Garamond SemiBold"/>
                <a:cs typeface="EB Garamond SemiBold"/>
                <a:sym typeface="EB Garamond SemiBold"/>
              </a:rPr>
              <a:t>3. Despite fluctuations in net income and high capital spending, the company consistently paid dividends, increasing from $880M in FY19 to $1.19B in FY24.</a:t>
            </a:r>
            <a:endParaRPr sz="1300">
              <a:solidFill>
                <a:schemeClr val="dk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EB Garamond SemiBold"/>
              <a:ea typeface="EB Garamond SemiBold"/>
              <a:cs typeface="EB Garamond SemiBold"/>
              <a:sym typeface="EB Garamond SemiBold"/>
            </a:endParaRPr>
          </a:p>
        </p:txBody>
      </p:sp>
      <p:sp>
        <p:nvSpPr>
          <p:cNvPr id="254" name="Google Shape;254;p24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11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5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5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61" name="Google Shape;261;p25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2" name="Google Shape;262;p25"/>
          <p:cNvSpPr txBox="1"/>
          <p:nvPr/>
        </p:nvSpPr>
        <p:spPr>
          <a:xfrm>
            <a:off x="264150" y="8600"/>
            <a:ext cx="3792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Comparable Companies Analysis 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63" name="Google Shape;263;p25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64" name="Google Shape;26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5"/>
          <p:cNvSpPr txBox="1"/>
          <p:nvPr/>
        </p:nvSpPr>
        <p:spPr>
          <a:xfrm>
            <a:off x="287250" y="3637450"/>
            <a:ext cx="65724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1) Why Airbus is included in Comparables :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</a:rPr>
              <a:t>Though it is based in Europe (outside the US), </a:t>
            </a:r>
            <a:r>
              <a:rPr lang="en" sz="1100">
                <a:solidFill>
                  <a:schemeClr val="dk1"/>
                </a:solidFill>
              </a:rPr>
              <a:t>Airbus is included because it is a significant competitor in the aerospace market and a significant player in global defense contracting, and we project global demand for defense to rise, making it critical for understanding industry positioning.</a:t>
            </a:r>
            <a:endParaRPr/>
          </a:p>
        </p:txBody>
      </p:sp>
      <p:sp>
        <p:nvSpPr>
          <p:cNvPr id="266" name="Google Shape;266;p25"/>
          <p:cNvSpPr/>
          <p:nvPr/>
        </p:nvSpPr>
        <p:spPr>
          <a:xfrm>
            <a:off x="295900" y="614950"/>
            <a:ext cx="8693700" cy="3213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</a:rPr>
              <a:t>At a chosen EV/Revenue (LTM) 2.7x multiple, NOC’s implied share price is roughly $587.12, reflecting an upside of 24.1%. 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267" name="Google Shape;2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5900" y="1089600"/>
            <a:ext cx="6623252" cy="2449099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5"/>
          <p:cNvSpPr txBox="1"/>
          <p:nvPr/>
        </p:nvSpPr>
        <p:spPr>
          <a:xfrm>
            <a:off x="7005325" y="1063250"/>
            <a:ext cx="2043300" cy="340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/>
              <a:t>2) Why EV/Rev is used:</a:t>
            </a:r>
            <a:endParaRPr b="1"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We used</a:t>
            </a:r>
            <a:r>
              <a:rPr lang="en" sz="1100"/>
              <a:t> EV/Revenue as the primary valuation metric because competitors like Boeing’s negative operating income makes multiples like EV/FCF and EV/EBITDA unreliable or unusable.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EV/Revenue also makes it easier to compare these companies because it focuses on their ability to generate revenue, without getting distorted by short-term swings in profitability from things like restructuring costs or one-off issues (e.g. R&amp;D expenses, production halts).</a:t>
            </a:r>
            <a:endParaRPr sz="1100"/>
          </a:p>
        </p:txBody>
      </p:sp>
      <p:sp>
        <p:nvSpPr>
          <p:cNvPr id="269" name="Google Shape;269;p25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12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6"/>
          <p:cNvSpPr txBox="1"/>
          <p:nvPr/>
        </p:nvSpPr>
        <p:spPr>
          <a:xfrm>
            <a:off x="7216550" y="677275"/>
            <a:ext cx="1773900" cy="86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We project NOC’s revenue and operating income to grow faster than the market average 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because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it is the synthesis of these factors:</a:t>
            </a:r>
            <a:b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</a:br>
            <a:endParaRPr sz="2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US Defense Budget ~4% annual increase (2015-25)</a:t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Rising geopolitical tensions</a:t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- Impending US Defense Contracts</a:t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We anticipate NOC's operating income and margins to 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similarly 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grow as these defense contracts are executed and military systems are manufactured, given the consistency of NOC’s weapons portfolio.</a:t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If revenues are as expected, NOC’s implied share value is close to $</a:t>
            </a:r>
            <a:r>
              <a:rPr b="1"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697.72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implying an upside of </a:t>
            </a:r>
            <a:r>
              <a:rPr lang="en" sz="950">
                <a:solidFill>
                  <a:srgbClr val="6AA84F"/>
                </a:solidFill>
                <a:latin typeface="Georgia"/>
                <a:ea typeface="Georgia"/>
                <a:cs typeface="Georgia"/>
                <a:sym typeface="Georgia"/>
              </a:rPr>
              <a:t>47.45</a:t>
            </a:r>
            <a:r>
              <a:rPr lang="en" sz="95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%.</a:t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5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75" name="Google Shape;275;p26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6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77" name="Google Shape;277;p26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8" name="Google Shape;278;p26"/>
          <p:cNvSpPr txBox="1"/>
          <p:nvPr/>
        </p:nvSpPr>
        <p:spPr>
          <a:xfrm>
            <a:off x="264150" y="8600"/>
            <a:ext cx="44604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Discounted Cash Flow Model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79" name="Google Shape;279;p26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80" name="Google Shape;2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600" y="671999"/>
            <a:ext cx="6792750" cy="1588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13775" y="3035695"/>
            <a:ext cx="3102774" cy="1359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13775" y="2417164"/>
            <a:ext cx="3428212" cy="53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5600" y="2413113"/>
            <a:ext cx="2781965" cy="198808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26"/>
          <p:cNvSpPr/>
          <p:nvPr/>
        </p:nvSpPr>
        <p:spPr>
          <a:xfrm>
            <a:off x="7222750" y="709000"/>
            <a:ext cx="1730700" cy="1666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6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13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87" name="Google Shape;287;p26"/>
          <p:cNvSpPr/>
          <p:nvPr/>
        </p:nvSpPr>
        <p:spPr>
          <a:xfrm>
            <a:off x="7222750" y="3712248"/>
            <a:ext cx="1730700" cy="698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p26"/>
          <p:cNvSpPr/>
          <p:nvPr/>
        </p:nvSpPr>
        <p:spPr>
          <a:xfrm>
            <a:off x="7222750" y="2413125"/>
            <a:ext cx="1730700" cy="12615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7"/>
          <p:cNvSpPr/>
          <p:nvPr/>
        </p:nvSpPr>
        <p:spPr>
          <a:xfrm>
            <a:off x="0" y="4598100"/>
            <a:ext cx="9144000" cy="545400"/>
          </a:xfrm>
          <a:prstGeom prst="rect">
            <a:avLst/>
          </a:prstGeom>
          <a:solidFill>
            <a:srgbClr val="0C2965"/>
          </a:solidFill>
          <a:ln cap="flat" cmpd="sng" w="9525">
            <a:solidFill>
              <a:srgbClr val="0C296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27"/>
          <p:cNvSpPr txBox="1"/>
          <p:nvPr/>
        </p:nvSpPr>
        <p:spPr>
          <a:xfrm>
            <a:off x="6323700" y="46443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cxnSp>
        <p:nvCxnSpPr>
          <p:cNvPr id="295" name="Google Shape;295;p27"/>
          <p:cNvCxnSpPr/>
          <p:nvPr/>
        </p:nvCxnSpPr>
        <p:spPr>
          <a:xfrm flipH="1" rot="10800000">
            <a:off x="210150" y="457400"/>
            <a:ext cx="8723700" cy="4200"/>
          </a:xfrm>
          <a:prstGeom prst="straightConnector1">
            <a:avLst/>
          </a:prstGeom>
          <a:noFill/>
          <a:ln cap="flat" cmpd="sng" w="9525">
            <a:solidFill>
              <a:srgbClr val="0C296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6" name="Google Shape;296;p27"/>
          <p:cNvSpPr txBox="1"/>
          <p:nvPr/>
        </p:nvSpPr>
        <p:spPr>
          <a:xfrm>
            <a:off x="187950" y="8600"/>
            <a:ext cx="44604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WACC and Sensitivity Analysis</a:t>
            </a:r>
            <a:endParaRPr b="1" sz="18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sp>
        <p:nvSpPr>
          <p:cNvPr id="297" name="Google Shape;297;p27"/>
          <p:cNvSpPr txBox="1"/>
          <p:nvPr/>
        </p:nvSpPr>
        <p:spPr>
          <a:xfrm>
            <a:off x="6323700" y="8600"/>
            <a:ext cx="28203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0C2965"/>
                </a:solidFill>
                <a:latin typeface="EB Garamond"/>
                <a:ea typeface="EB Garamond"/>
                <a:cs typeface="EB Garamond"/>
                <a:sym typeface="EB Garamond"/>
              </a:rPr>
              <a:t>Northrop Grumman Corporation</a:t>
            </a:r>
            <a:endParaRPr sz="1500">
              <a:solidFill>
                <a:srgbClr val="0C2965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98" name="Google Shape;298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53612"/>
            <a:ext cx="1459976" cy="66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825" y="714075"/>
            <a:ext cx="2337825" cy="362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05150" y="750338"/>
            <a:ext cx="5855537" cy="3559012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7"/>
          <p:cNvSpPr txBox="1"/>
          <p:nvPr/>
        </p:nvSpPr>
        <p:spPr>
          <a:xfrm>
            <a:off x="3866400" y="4658613"/>
            <a:ext cx="14112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EB Garamond"/>
                <a:ea typeface="EB Garamond"/>
                <a:cs typeface="EB Garamond"/>
                <a:sym typeface="EB Garamond"/>
              </a:rPr>
              <a:t>14</a:t>
            </a:r>
            <a:endParaRPr b="1">
              <a:solidFill>
                <a:schemeClr val="lt1"/>
              </a:solidFill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